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8" r:id="rId3"/>
  </p:sldIdLst>
  <p:sldSz cx="12192000" cy="6858000"/>
  <p:notesSz cx="6797675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ไม่มีสไตล์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7169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6712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8380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25434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85230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364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93604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30427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652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6564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0503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981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56195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4157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6717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9895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C8BF6-AB06-4E23-ADE0-390B62BF435E}" type="datetimeFigureOut">
              <a:rPr lang="th-TH" smtClean="0"/>
              <a:t>09/02/66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FC69F8E-F27A-44DB-8354-3EFD249B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35056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4063E9D-C899-4BCA-498A-30162EAAA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-150921"/>
            <a:ext cx="10515600" cy="922136"/>
          </a:xfrm>
        </p:spPr>
        <p:txBody>
          <a:bodyPr>
            <a:normAutofit fontScale="90000"/>
          </a:bodyPr>
          <a:lstStyle/>
          <a:p>
            <a:pPr algn="ctr"/>
            <a:r>
              <a:rPr lang="th-TH" sz="5300" b="1" u="sng" dirty="0" err="1">
                <a:solidFill>
                  <a:srgbClr val="0070C0"/>
                </a:solidFill>
              </a:rPr>
              <a:t>พ.ต.ส</a:t>
            </a:r>
            <a:r>
              <a:rPr lang="th-TH" sz="5300" b="1" u="sng" dirty="0">
                <a:solidFill>
                  <a:srgbClr val="0070C0"/>
                </a:solidFill>
              </a:rPr>
              <a:t>.</a:t>
            </a:r>
            <a:br>
              <a:rPr lang="th-TH" dirty="0"/>
            </a:br>
            <a:r>
              <a:rPr lang="th-TH" sz="4000" b="1" dirty="0">
                <a:solidFill>
                  <a:srgbClr val="0070C0"/>
                </a:solidFill>
              </a:rPr>
              <a:t>กำหนดระยะเวลาในการส่งเอกสาร </a:t>
            </a:r>
            <a:endParaRPr lang="th-TH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ตาราง 4">
            <a:extLst>
              <a:ext uri="{FF2B5EF4-FFF2-40B4-BE49-F238E27FC236}">
                <a16:creationId xmlns:a16="http://schemas.microsoft.com/office/drawing/2014/main" id="{9E48F12D-E1D0-7951-E683-EDF2B626C1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5516813"/>
              </p:ext>
            </p:extLst>
          </p:nvPr>
        </p:nvGraphicFramePr>
        <p:xfrm>
          <a:off x="397275" y="1074199"/>
          <a:ext cx="10956523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2583">
                  <a:extLst>
                    <a:ext uri="{9D8B030D-6E8A-4147-A177-3AD203B41FA5}">
                      <a16:colId xmlns:a16="http://schemas.microsoft.com/office/drawing/2014/main" val="3390179825"/>
                    </a:ext>
                  </a:extLst>
                </a:gridCol>
                <a:gridCol w="4793940">
                  <a:extLst>
                    <a:ext uri="{9D8B030D-6E8A-4147-A177-3AD203B41FA5}">
                      <a16:colId xmlns:a16="http://schemas.microsoft.com/office/drawing/2014/main" val="42220786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/>
                        <a:t>แผนการดำเนินงาน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/>
                        <a:t>ช่วงเวลา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912166"/>
                  </a:ext>
                </a:extLst>
              </a:tr>
              <a:tr h="3582714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1. แจ้งหน่วยงานย่อยส่งคำสั่งดำเนินการจัดทำแบบตรวจสอบสิทธิ</a:t>
                      </a:r>
                      <a:endParaRPr lang="en-US" sz="24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endParaRPr lang="th-TH" sz="12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2. หน่วยงานย่อยส่งแบบตรวจสอบสิทธิพร้อมแนบเอกสารหลักฐานประกอบการรับเงิน </a:t>
                      </a:r>
                      <a:r>
                        <a:rPr lang="th-TH" sz="2400" dirty="0" err="1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พ.ต.ส</a:t>
                      </a: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. ให้กลุ่มงานทรัพย์ สสจ.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สำเนาบัตรประจำตัวประชาชน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สำเนาทะเบียนบ้าน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สำเนาใบประกอบวิชาชีพ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สำเนาใบปริญญาบัตร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สำเนาคำสั่งมอบหมายงาน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สำเนาเอกสารผ่านการอบรมตามหลักสูตรการพยาบาลเฉพาะทาง ตั้งแต่ 4 เดือนขึ้นไป ที่สภาการพยาบาลรับรอง (ถ้ามี)</a:t>
                      </a:r>
                      <a:endParaRPr lang="th-TH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457200" indent="-457200">
                        <a:buFontTx/>
                        <a:buChar char="-"/>
                      </a:pPr>
                      <a:endParaRPr lang="th-TH" sz="16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3. หน่วยงานย่อยส่งเอกสารขอเบิกให้การเงิน</a:t>
                      </a:r>
                      <a:endParaRPr lang="en-US" sz="24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endParaRPr lang="th-TH" sz="2400" b="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วันที่ 1 สิงหาคม 2566</a:t>
                      </a:r>
                    </a:p>
                    <a:p>
                      <a:pPr algn="ctr"/>
                      <a:endParaRPr lang="th-TH" sz="16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endParaRPr lang="th-TH" sz="16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endParaRPr lang="en-US" sz="16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ภายในวันที่ </a:t>
                      </a:r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15 </a:t>
                      </a: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กันยายน 25</a:t>
                      </a:r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66</a:t>
                      </a:r>
                    </a:p>
                    <a:p>
                      <a:pPr algn="ctr"/>
                      <a:endParaRPr lang="en-US" sz="24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endParaRPr lang="en-US" sz="24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endParaRPr lang="en-US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endParaRPr lang="th-TH" sz="24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endParaRPr lang="th-TH" sz="24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endParaRPr lang="th-TH" sz="32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/>
                      <a:r>
                        <a:rPr lang="th-TH" sz="2400" baseline="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ภายใน</a:t>
                      </a: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วันที่ </a:t>
                      </a:r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 </a:t>
                      </a: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ของเดือน ถัดไป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143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877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F6A86EA-FF26-A89A-A997-3F3ED51C9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792" y="0"/>
            <a:ext cx="8596668" cy="757562"/>
          </a:xfrm>
        </p:spPr>
        <p:txBody>
          <a:bodyPr>
            <a:normAutofit/>
          </a:bodyPr>
          <a:lstStyle/>
          <a:p>
            <a:r>
              <a:rPr lang="th-TH" b="1" dirty="0"/>
              <a:t>        </a:t>
            </a:r>
            <a:r>
              <a:rPr lang="th-TH" sz="3200" b="1" dirty="0">
                <a:solidFill>
                  <a:srgbClr val="0070C0"/>
                </a:solidFill>
              </a:rPr>
              <a:t>แนวทางแก้ปัญหาการเบิกเงิน </a:t>
            </a:r>
            <a:r>
              <a:rPr lang="th-TH" sz="3200" b="1" dirty="0" err="1">
                <a:solidFill>
                  <a:srgbClr val="0070C0"/>
                </a:solidFill>
              </a:rPr>
              <a:t>พ.ต.ส</a:t>
            </a:r>
            <a:r>
              <a:rPr lang="th-TH" sz="3200" b="1" dirty="0">
                <a:solidFill>
                  <a:srgbClr val="0070C0"/>
                </a:solidFill>
              </a:rPr>
              <a:t>. ล่าช้า</a:t>
            </a:r>
            <a:endParaRPr lang="th-TH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ตาราง 4">
            <a:extLst>
              <a:ext uri="{FF2B5EF4-FFF2-40B4-BE49-F238E27FC236}">
                <a16:creationId xmlns:a16="http://schemas.microsoft.com/office/drawing/2014/main" id="{FAEA8AE7-938A-C9EE-2A78-F77A673ABD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21503"/>
              </p:ext>
            </p:extLst>
          </p:nvPr>
        </p:nvGraphicFramePr>
        <p:xfrm>
          <a:off x="411533" y="506029"/>
          <a:ext cx="9057778" cy="6194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8889">
                  <a:extLst>
                    <a:ext uri="{9D8B030D-6E8A-4147-A177-3AD203B41FA5}">
                      <a16:colId xmlns:a16="http://schemas.microsoft.com/office/drawing/2014/main" val="1452599197"/>
                    </a:ext>
                  </a:extLst>
                </a:gridCol>
                <a:gridCol w="4528889">
                  <a:extLst>
                    <a:ext uri="{9D8B030D-6E8A-4147-A177-3AD203B41FA5}">
                      <a16:colId xmlns:a16="http://schemas.microsoft.com/office/drawing/2014/main" val="3579619669"/>
                    </a:ext>
                  </a:extLst>
                </a:gridCol>
              </a:tblGrid>
              <a:tr h="538585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/>
                        <a:t>ประเด็นปัญหา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/>
                        <a:t>แนวทางแก้ไข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127975275"/>
                  </a:ext>
                </a:extLst>
              </a:tr>
              <a:tr h="26713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1. เอกสารประกอบการเบิกไม่ครบถ้วน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th-TH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th-TH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ในกรณีที่มีการเปลี่ยน ชื่อ - นามสกุล  ให้แนบเอกสารหลักฐานการเปลี่ยนชื่อ-นามสกุล พร้อมเซ็นรับรองสำเนาถูกต้อง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16558898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2. ข้าราชการบรรจุใหม่ และแพทย์เพิ่มพูนทักษะ</a:t>
                      </a:r>
                    </a:p>
                    <a:p>
                      <a:pPr marL="0" indent="0">
                        <a:buNone/>
                      </a:pPr>
                      <a:endParaRPr lang="th-TH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แนบสำเนาคำสั่ง ,แบบตรวจสอบสิทธิ , </a:t>
                      </a:r>
                      <a:r>
                        <a:rPr lang="en-US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KTB Corporate Online </a:t>
                      </a: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และหน้า </a:t>
                      </a:r>
                      <a:r>
                        <a:rPr lang="en-US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Book Bank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th-TH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871476229"/>
                  </a:ext>
                </a:extLst>
              </a:tr>
              <a:tr h="16840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3.ข้าราชการ บรรจุใหม่ระหว่างเดือน</a:t>
                      </a:r>
                    </a:p>
                    <a:p>
                      <a:pPr marL="0" indent="0">
                        <a:buNone/>
                      </a:pPr>
                      <a:endParaRPr lang="th-TH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ให้คำนวณอัตราตามที่ควรได้รับตามจริง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ตัวอย่าง เช่น  คำสั่งบรรจุ วันที่ 15 ตุลาคม 2566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th-TH" sz="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  วิธีคำนาณอัตราเบิก ในเดือน ตุลาคม 2566 คือ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th-TH" sz="5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 3,000 (อัตราเบิก)  ×  17 (จำนวนวันที่ทำงานจริง)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                       31 (เดือน ต.ค. มี 31 วัน)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th-TH" sz="11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   *วิธีการคำนวณ จำนวนวันที่ทำงานจริง  31-14 </a:t>
                      </a:r>
                      <a:r>
                        <a:rPr lang="en-US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 17</a:t>
                      </a: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วัน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th-TH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1909981553"/>
                  </a:ext>
                </a:extLst>
              </a:tr>
              <a:tr h="505729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4. คำนำหน้า , ชื่อ – นามสกุล  ในแบบสรุป 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ให้ตรวจสอบและแก้ไขให้เป็นปัจจุบัน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1360641082"/>
                  </a:ext>
                </a:extLst>
              </a:tr>
              <a:tr h="9032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5. ใบประกอบวิชาชีพหมดอายุ</a:t>
                      </a:r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th-TH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ให้การเพิ่มช่องรายการแจ้งวันที่หมดอายุ  และให้ทำการแจ้งต่ออายุใบประกอบวิชาชีพ ล่วงหน้าก่อนหมดอายุ 3 เดือน</a:t>
                      </a:r>
                    </a:p>
                  </a:txBody>
                  <a:tcPr marL="74751" marR="74751"/>
                </a:tc>
                <a:extLst>
                  <a:ext uri="{0D108BD9-81ED-4DB2-BD59-A6C34878D82A}">
                    <a16:rowId xmlns:a16="http://schemas.microsoft.com/office/drawing/2014/main" val="3995993884"/>
                  </a:ext>
                </a:extLst>
              </a:tr>
            </a:tbl>
          </a:graphicData>
        </a:graphic>
      </p:graphicFrame>
      <p:cxnSp>
        <p:nvCxnSpPr>
          <p:cNvPr id="6" name="ตัวเชื่อมต่อตรง 5">
            <a:extLst>
              <a:ext uri="{FF2B5EF4-FFF2-40B4-BE49-F238E27FC236}">
                <a16:creationId xmlns:a16="http://schemas.microsoft.com/office/drawing/2014/main" id="{9DAEE12B-1604-0B65-3840-5280A66C8D6E}"/>
              </a:ext>
            </a:extLst>
          </p:cNvPr>
          <p:cNvCxnSpPr>
            <a:cxnSpLocks/>
          </p:cNvCxnSpPr>
          <p:nvPr/>
        </p:nvCxnSpPr>
        <p:spPr>
          <a:xfrm>
            <a:off x="5237827" y="4252512"/>
            <a:ext cx="31959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1873795"/>
      </p:ext>
    </p:extLst>
  </p:cSld>
  <p:clrMapOvr>
    <a:masterClrMapping/>
  </p:clrMapOvr>
</p:sld>
</file>

<file path=ppt/theme/theme1.xml><?xml version="1.0" encoding="utf-8"?>
<a:theme xmlns:a="http://schemas.openxmlformats.org/drawingml/2006/main" name="เหลี่ยมเพชร">
  <a:themeElements>
    <a:clrScheme name="เหลี่ยมเพชร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เหลี่ยมเพชร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หลี่ยมเพชร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67</TotalTime>
  <Words>296</Words>
  <Application>Microsoft Office PowerPoint</Application>
  <PresentationFormat>Widescreen</PresentationFormat>
  <Paragraphs>48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Angsana New</vt:lpstr>
      <vt:lpstr>Arial</vt:lpstr>
      <vt:lpstr>Trebuchet MS</vt:lpstr>
      <vt:lpstr>Wingdings 3</vt:lpstr>
      <vt:lpstr>เหลี่ยมเพชร</vt:lpstr>
      <vt:lpstr>พ.ต.ส. กำหนดระยะเวลาในการส่งเอกสาร </vt:lpstr>
      <vt:lpstr>        แนวทางแก้ปัญหาการเบิกเงิน พ.ต.ส. ล่าช้า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พ.ต.ส. กำหนดระยะเวลาในการส่งเอกสาร</dc:title>
  <dc:creator>User</dc:creator>
  <cp:lastModifiedBy>PC_AUDIT1</cp:lastModifiedBy>
  <cp:revision>3</cp:revision>
  <cp:lastPrinted>2023-02-08T05:52:59Z</cp:lastPrinted>
  <dcterms:created xsi:type="dcterms:W3CDTF">2023-02-08T04:10:57Z</dcterms:created>
  <dcterms:modified xsi:type="dcterms:W3CDTF">2023-02-09T02:47:46Z</dcterms:modified>
</cp:coreProperties>
</file>